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4" r:id="rId5"/>
    <p:sldId id="287" r:id="rId6"/>
    <p:sldId id="263" r:id="rId7"/>
    <p:sldId id="283" r:id="rId8"/>
    <p:sldId id="284" r:id="rId9"/>
    <p:sldId id="288" r:id="rId10"/>
    <p:sldId id="285" r:id="rId11"/>
    <p:sldId id="260" r:id="rId12"/>
    <p:sldId id="286" r:id="rId13"/>
    <p:sldId id="291" r:id="rId14"/>
    <p:sldId id="289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1E55C-8923-438F-BE70-C0CFE20CE0CE}" type="datetimeFigureOut">
              <a:rPr lang="en-US" smtClean="0"/>
              <a:t>07/09/2021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F5E29-2AC2-4035-ADEF-4B6189C20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1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403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401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70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  <a:t>07/09/2021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  <a:t>07/09/2021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6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  <a:t>07/09/2021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  <a:t>07/09/2021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4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  <a:t>07/09/2021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1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  <a:t>07/09/2021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3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  <a:t>07/09/2021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  <a:t>07/09/2021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9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  <a:t>07/09/2021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7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  <a:t>07/09/2021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8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9DB4-BC17-43A3-813B-BD7D92D013E8}" type="datetimeFigureOut">
              <a:rPr lang="en-US" smtClean="0"/>
              <a:t>07/09/2021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F586-B041-454B-9F2F-A071357D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6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09DB4-BC17-43A3-813B-BD7D92D013E8}" type="datetimeFigureOut">
              <a:rPr lang="en-US" smtClean="0"/>
              <a:t>07/09/2021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2F586-B041-454B-9F2F-A071357D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8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5747" y="478300"/>
            <a:ext cx="896705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PHÒNG GIÁO DỤC ĐÀO TẠO QUẬN GÒ VẤP</a:t>
            </a:r>
          </a:p>
        </p:txBody>
      </p:sp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3375655" y="2016975"/>
            <a:ext cx="5636393" cy="93610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765388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TIẾNG VIỆT</a:t>
            </a:r>
            <a:endParaRPr lang="en-US" sz="2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9128" y="3701328"/>
            <a:ext cx="85872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</a:t>
            </a:r>
            <a:r>
              <a:rPr lang="en-US" sz="5400" b="1" dirty="0">
                <a:ln/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/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</a:t>
            </a:r>
            <a:r>
              <a:rPr lang="en-US" sz="5400" b="1" dirty="0">
                <a:ln/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  </a:t>
            </a:r>
            <a:r>
              <a:rPr lang="en-US" sz="54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ĐÃ LỚN HƠN</a:t>
            </a:r>
            <a:endParaRPr lang="en-US" sz="54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3485526" y="4745941"/>
            <a:ext cx="6898483" cy="770772"/>
          </a:xfrm>
          <a:prstGeom prst="rect">
            <a:avLst/>
          </a:prstGeom>
        </p:spPr>
        <p:txBody>
          <a:bodyPr spcFirstLastPara="1" wrap="none" fromWordArt="1"/>
          <a:lstStyle/>
          <a:p>
            <a:pPr algn="ctr"/>
            <a:r>
              <a:rPr lang="en-US" sz="48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Mở</a:t>
            </a:r>
            <a:r>
              <a:rPr lang="en-US" sz="4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rộng</a:t>
            </a:r>
            <a:r>
              <a:rPr lang="en-US" sz="4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vốn</a:t>
            </a:r>
            <a:r>
              <a:rPr lang="en-US" sz="4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4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8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4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em</a:t>
            </a:r>
            <a:endParaRPr lang="en-US" sz="4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197" y="2643146"/>
            <a:ext cx="22980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Tuần 1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5791" y="4674472"/>
            <a:ext cx="1298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Bài</a:t>
            </a:r>
            <a:r>
              <a:rPr lang="en-US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  <a:effectLst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113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ECA436F-2F62-4319-8E11-F05915939AB6}"/>
              </a:ext>
            </a:extLst>
          </p:cNvPr>
          <p:cNvGrpSpPr/>
          <p:nvPr/>
        </p:nvGrpSpPr>
        <p:grpSpPr>
          <a:xfrm>
            <a:off x="246426" y="2299443"/>
            <a:ext cx="7564470" cy="4664575"/>
            <a:chOff x="2921824" y="2508494"/>
            <a:chExt cx="2933578" cy="2066603"/>
          </a:xfrm>
        </p:grpSpPr>
        <p:sp>
          <p:nvSpPr>
            <p:cNvPr id="5" name="Rounded Rectangle 14">
              <a:extLst>
                <a:ext uri="{FF2B5EF4-FFF2-40B4-BE49-F238E27FC236}">
                  <a16:creationId xmlns:a16="http://schemas.microsoft.com/office/drawing/2014/main" id="{0FF67DD3-221B-478A-95CE-F3BB9A542BC4}"/>
                </a:ext>
              </a:extLst>
            </p:cNvPr>
            <p:cNvSpPr/>
            <p:nvPr/>
          </p:nvSpPr>
          <p:spPr>
            <a:xfrm>
              <a:off x="2949534" y="2508494"/>
              <a:ext cx="2905868" cy="1961898"/>
            </a:xfrm>
            <a:prstGeom prst="roundRect">
              <a:avLst>
                <a:gd name="adj" fmla="val 12430"/>
              </a:avLst>
            </a:prstGeom>
            <a:solidFill>
              <a:srgbClr val="FFEABB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C8A50E-0E9F-45F4-9003-B485685684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5" b="49818" l="4315" r="99239">
                          <a14:foregroundMark x1="24619" y1="45985" x2="61421" y2="46533"/>
                          <a14:foregroundMark x1="36041" y1="46533" x2="41878" y2="46533"/>
                          <a14:foregroundMark x1="26650" y1="47080" x2="36294" y2="47080"/>
                          <a14:foregroundMark x1="93147" y1="3650" x2="96701" y2="4380"/>
                          <a14:foregroundMark x1="92640" y1="3102" x2="93909" y2="3102"/>
                          <a14:foregroundMark x1="8629" y1="6752" x2="11929" y2="3102"/>
                          <a14:foregroundMark x1="14467" y1="2920" x2="81980" y2="2920"/>
                          <a14:foregroundMark x1="27157" y1="5109" x2="28426" y2="28832"/>
                          <a14:foregroundMark x1="41624" y1="8212" x2="42386" y2="22263"/>
                          <a14:foregroundMark x1="79949" y1="8577" x2="80457" y2="29562"/>
                          <a14:foregroundMark x1="29188" y1="29927" x2="34772" y2="29562"/>
                          <a14:foregroundMark x1="65736" y1="5292" x2="65736" y2="15146"/>
                        </a14:backgroundRemoval>
                      </a14:imgEffect>
                    </a14:imgLayer>
                  </a14:imgProps>
                </a:ext>
              </a:extLst>
            </a:blip>
            <a:srcRect l="5237" t="2472" b="49039"/>
            <a:stretch/>
          </p:blipFill>
          <p:spPr>
            <a:xfrm>
              <a:off x="2921824" y="2508494"/>
              <a:ext cx="2933578" cy="206660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2F76D7-3F32-4167-8C2E-3F689362F317}"/>
              </a:ext>
            </a:extLst>
          </p:cNvPr>
          <p:cNvSpPr txBox="1"/>
          <p:nvPr/>
        </p:nvSpPr>
        <p:spPr>
          <a:xfrm>
            <a:off x="699247" y="325877"/>
            <a:ext cx="10793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Quan </a:t>
            </a:r>
            <a:r>
              <a:rPr lang="en-US" sz="4500" dirty="0" err="1"/>
              <a:t>sát</a:t>
            </a:r>
            <a:r>
              <a:rPr lang="en-US" sz="4500" dirty="0"/>
              <a:t> </a:t>
            </a:r>
            <a:r>
              <a:rPr lang="en-US" sz="4500" dirty="0" err="1"/>
              <a:t>tranh</a:t>
            </a:r>
            <a:r>
              <a:rPr lang="en-US" sz="4500" dirty="0"/>
              <a:t> </a:t>
            </a:r>
            <a:r>
              <a:rPr lang="en-US" sz="4500" dirty="0" err="1"/>
              <a:t>và</a:t>
            </a:r>
            <a:r>
              <a:rPr lang="en-US" sz="4500" dirty="0"/>
              <a:t> </a:t>
            </a:r>
            <a:r>
              <a:rPr lang="en-US" sz="4500" dirty="0" err="1"/>
              <a:t>đặt</a:t>
            </a:r>
            <a:r>
              <a:rPr lang="en-US" sz="4500" dirty="0"/>
              <a:t> </a:t>
            </a:r>
            <a:r>
              <a:rPr lang="en-US" sz="4500" dirty="0" err="1"/>
              <a:t>câu</a:t>
            </a:r>
            <a:r>
              <a:rPr lang="en-US" sz="4500" dirty="0"/>
              <a:t> </a:t>
            </a:r>
          </a:p>
          <a:p>
            <a:pPr algn="ctr"/>
            <a:r>
              <a:rPr lang="en-US" sz="4500" dirty="0" err="1"/>
              <a:t>về</a:t>
            </a:r>
            <a:r>
              <a:rPr lang="en-US" sz="4500" dirty="0"/>
              <a:t> </a:t>
            </a:r>
            <a:r>
              <a:rPr lang="en-US" sz="4500" dirty="0" err="1"/>
              <a:t>hoạt</a:t>
            </a:r>
            <a:r>
              <a:rPr lang="en-US" sz="4500" dirty="0"/>
              <a:t> </a:t>
            </a:r>
            <a:r>
              <a:rPr lang="en-US" sz="4500" dirty="0" err="1"/>
              <a:t>động</a:t>
            </a:r>
            <a:r>
              <a:rPr lang="en-US" sz="4500" dirty="0"/>
              <a:t> </a:t>
            </a:r>
            <a:r>
              <a:rPr lang="en-US" sz="4500" dirty="0" err="1"/>
              <a:t>và</a:t>
            </a:r>
            <a:r>
              <a:rPr lang="en-US" sz="4500" dirty="0"/>
              <a:t> </a:t>
            </a:r>
            <a:r>
              <a:rPr lang="en-US" sz="4500" dirty="0" err="1"/>
              <a:t>tính</a:t>
            </a:r>
            <a:r>
              <a:rPr lang="en-US" sz="4500" dirty="0"/>
              <a:t> </a:t>
            </a:r>
            <a:r>
              <a:rPr lang="en-US" sz="4500" dirty="0" err="1"/>
              <a:t>nết</a:t>
            </a:r>
            <a:r>
              <a:rPr lang="en-US" sz="4500" dirty="0"/>
              <a:t> </a:t>
            </a:r>
            <a:r>
              <a:rPr lang="en-US" sz="4500" dirty="0" err="1"/>
              <a:t>của</a:t>
            </a:r>
            <a:r>
              <a:rPr lang="en-US" sz="4500" dirty="0"/>
              <a:t> </a:t>
            </a:r>
            <a:r>
              <a:rPr lang="en-US" sz="4500" dirty="0" err="1"/>
              <a:t>bạn</a:t>
            </a:r>
            <a:r>
              <a:rPr lang="en-US" sz="4500" dirty="0"/>
              <a:t> </a:t>
            </a:r>
            <a:r>
              <a:rPr lang="en-US" sz="4500" dirty="0" err="1"/>
              <a:t>nhỏ</a:t>
            </a:r>
            <a:endParaRPr lang="en-US" sz="4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3CBF7-0FAA-4317-AB1A-B020007B99D6}"/>
              </a:ext>
            </a:extLst>
          </p:cNvPr>
          <p:cNvSpPr txBox="1"/>
          <p:nvPr/>
        </p:nvSpPr>
        <p:spPr>
          <a:xfrm>
            <a:off x="7882348" y="2299443"/>
            <a:ext cx="39917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…)</a:t>
            </a:r>
          </a:p>
          <a:p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…)</a:t>
            </a:r>
          </a:p>
          <a:p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…)</a:t>
            </a:r>
          </a:p>
          <a:p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3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05750" y="4775521"/>
            <a:ext cx="3242623" cy="1949800"/>
            <a:chOff x="2747512" y="4489222"/>
            <a:chExt cx="3107890" cy="2105943"/>
          </a:xfrm>
        </p:grpSpPr>
        <p:sp>
          <p:nvSpPr>
            <p:cNvPr id="67" name="Rounded Rectangle 66"/>
            <p:cNvSpPr/>
            <p:nvPr/>
          </p:nvSpPr>
          <p:spPr>
            <a:xfrm>
              <a:off x="2921824" y="4561244"/>
              <a:ext cx="2905868" cy="1961898"/>
            </a:xfrm>
            <a:prstGeom prst="roundRect">
              <a:avLst>
                <a:gd name="adj" fmla="val 12430"/>
              </a:avLst>
            </a:prstGeom>
            <a:solidFill>
              <a:srgbClr val="FFEABB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730" b="99635" l="0" r="99239">
                          <a14:foregroundMark x1="11421" y1="94891" x2="14467" y2="95620"/>
                        </a14:backgroundRemoval>
                      </a14:imgEffect>
                    </a14:imgLayer>
                  </a14:imgProps>
                </a:ext>
              </a:extLst>
            </a:blip>
            <a:srcRect l="-408" t="50961" r="880" b="550"/>
            <a:stretch/>
          </p:blipFill>
          <p:spPr>
            <a:xfrm>
              <a:off x="2747512" y="4489222"/>
              <a:ext cx="3107890" cy="210594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486787" y="4775521"/>
            <a:ext cx="3382484" cy="1949800"/>
            <a:chOff x="5998749" y="2450304"/>
            <a:chExt cx="2905868" cy="2020088"/>
          </a:xfrm>
        </p:grpSpPr>
        <p:sp>
          <p:nvSpPr>
            <p:cNvPr id="66" name="Rounded Rectangle 65"/>
            <p:cNvSpPr/>
            <p:nvPr/>
          </p:nvSpPr>
          <p:spPr>
            <a:xfrm>
              <a:off x="5998749" y="2450304"/>
              <a:ext cx="2905868" cy="1961898"/>
            </a:xfrm>
            <a:prstGeom prst="roundRect">
              <a:avLst>
                <a:gd name="adj" fmla="val 12430"/>
              </a:avLst>
            </a:prstGeom>
            <a:solidFill>
              <a:srgbClr val="FFEABB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26" b="100000" l="1220" r="97561">
                          <a14:foregroundMark x1="7012" y1="46809" x2="87500" y2="5106"/>
                          <a14:foregroundMark x1="6402" y1="6809" x2="85061" y2="45319"/>
                          <a14:foregroundMark x1="10061" y1="56596" x2="84146" y2="94681"/>
                          <a14:foregroundMark x1="8537" y1="95957" x2="82317" y2="58298"/>
                          <a14:foregroundMark x1="10061" y1="56596" x2="74695" y2="55532"/>
                          <a14:foregroundMark x1="11280" y1="88723" x2="6098" y2="58298"/>
                          <a14:foregroundMark x1="6402" y1="94681" x2="4878" y2="58298"/>
                          <a14:foregroundMark x1="8537" y1="97660" x2="85671" y2="94255"/>
                          <a14:foregroundMark x1="85976" y1="96383" x2="75915" y2="59149"/>
                          <a14:foregroundMark x1="92378" y1="96170" x2="89939" y2="55957"/>
                          <a14:foregroundMark x1="69512" y1="98936" x2="69512" y2="95106"/>
                          <a14:foregroundMark x1="70732" y1="55957" x2="92378" y2="56170"/>
                          <a14:foregroundMark x1="94512" y1="90851" x2="93598" y2="56596"/>
                          <a14:foregroundMark x1="9146" y1="55106" x2="43293" y2="54468"/>
                          <a14:foregroundMark x1="25305" y1="54043" x2="36280" y2="54468"/>
                          <a14:foregroundMark x1="67988" y1="97447" x2="92073" y2="95532"/>
                          <a14:foregroundMark x1="44207" y1="98085" x2="55488" y2="97660"/>
                          <a14:foregroundMark x1="33841" y1="90426" x2="63415" y2="87872"/>
                          <a14:foregroundMark x1="53049" y1="94255" x2="52744" y2="78511"/>
                          <a14:foregroundMark x1="35366" y1="87234" x2="47866" y2="82979"/>
                          <a14:foregroundMark x1="36585" y1="88936" x2="63415" y2="85106"/>
                          <a14:foregroundMark x1="48171" y1="93830" x2="48171" y2="87234"/>
                          <a14:foregroundMark x1="23780" y1="76383" x2="35976" y2="65532"/>
                          <a14:foregroundMark x1="25610" y1="67447" x2="25610" y2="78298"/>
                          <a14:foregroundMark x1="86585" y1="98298" x2="94512" y2="93404"/>
                          <a14:backgroundMark x1="98780" y1="58511" x2="98476" y2="93830"/>
                          <a14:backgroundMark x1="12195" y1="99149" x2="62195" y2="99574"/>
                        </a14:backgroundRemoval>
                      </a14:imgEffect>
                    </a14:imgLayer>
                  </a14:imgProps>
                </a:ext>
              </a:extLst>
            </a:blip>
            <a:srcRect l="2459" t="52216" r="-2459" b="-343"/>
            <a:stretch/>
          </p:blipFill>
          <p:spPr>
            <a:xfrm>
              <a:off x="6001361" y="2480784"/>
              <a:ext cx="2872776" cy="1989608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4532900" y="2772968"/>
            <a:ext cx="7030946" cy="10045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M:</a:t>
            </a:r>
            <a:r>
              <a:rPr lang="en-US" sz="2400" dirty="0"/>
              <a:t> – </a:t>
            </a:r>
            <a:r>
              <a:rPr lang="en-US" sz="2400" dirty="0" err="1"/>
              <a:t>Bạn</a:t>
            </a:r>
            <a:r>
              <a:rPr lang="en-US" sz="2400" dirty="0"/>
              <a:t> Lan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đọc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sách</a:t>
            </a:r>
            <a:r>
              <a:rPr lang="en-US" sz="2400" dirty="0"/>
              <a:t>.</a:t>
            </a:r>
          </a:p>
          <a:p>
            <a:pPr lvl="0" algn="ctr">
              <a:spcAft>
                <a:spcPts val="600"/>
              </a:spcAft>
            </a:pPr>
            <a:r>
              <a:rPr lang="en-US" sz="2400" dirty="0"/>
              <a:t>   – </a:t>
            </a:r>
            <a:r>
              <a:rPr lang="en-US" sz="2400" dirty="0" err="1"/>
              <a:t>Bạn</a:t>
            </a:r>
            <a:r>
              <a:rPr lang="en-US" sz="2400" dirty="0"/>
              <a:t> Mai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chăm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chỉ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D49765-6E98-4DF3-885F-B1C17B547DEB}"/>
              </a:ext>
            </a:extLst>
          </p:cNvPr>
          <p:cNvGrpSpPr/>
          <p:nvPr/>
        </p:nvGrpSpPr>
        <p:grpSpPr>
          <a:xfrm>
            <a:off x="1295876" y="2393247"/>
            <a:ext cx="3100917" cy="1858115"/>
            <a:chOff x="2921824" y="2508494"/>
            <a:chExt cx="2933578" cy="2066603"/>
          </a:xfrm>
        </p:grpSpPr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5CB6A66B-7015-4A7E-87F2-579424820E55}"/>
                </a:ext>
              </a:extLst>
            </p:cNvPr>
            <p:cNvSpPr/>
            <p:nvPr/>
          </p:nvSpPr>
          <p:spPr>
            <a:xfrm>
              <a:off x="2949534" y="2508494"/>
              <a:ext cx="2905868" cy="1961898"/>
            </a:xfrm>
            <a:prstGeom prst="roundRect">
              <a:avLst>
                <a:gd name="adj" fmla="val 12430"/>
              </a:avLst>
            </a:prstGeom>
            <a:solidFill>
              <a:srgbClr val="FFEABB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A2880B1-70FE-4CD4-AFC1-C1A92A96C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5" b="49818" l="4315" r="99239">
                          <a14:foregroundMark x1="24619" y1="45985" x2="61421" y2="46533"/>
                          <a14:foregroundMark x1="36041" y1="46533" x2="41878" y2="46533"/>
                          <a14:foregroundMark x1="26650" y1="47080" x2="36294" y2="47080"/>
                          <a14:foregroundMark x1="93147" y1="3650" x2="96701" y2="4380"/>
                          <a14:foregroundMark x1="92640" y1="3102" x2="93909" y2="3102"/>
                          <a14:foregroundMark x1="8629" y1="6752" x2="11929" y2="3102"/>
                          <a14:foregroundMark x1="14467" y1="2920" x2="81980" y2="2920"/>
                          <a14:foregroundMark x1="27157" y1="5109" x2="28426" y2="28832"/>
                          <a14:foregroundMark x1="41624" y1="8212" x2="42386" y2="22263"/>
                          <a14:foregroundMark x1="79949" y1="8577" x2="80457" y2="29562"/>
                          <a14:foregroundMark x1="29188" y1="29927" x2="34772" y2="29562"/>
                          <a14:foregroundMark x1="65736" y1="5292" x2="65736" y2="15146"/>
                        </a14:backgroundRemoval>
                      </a14:imgEffect>
                    </a14:imgLayer>
                  </a14:imgProps>
                </a:ext>
              </a:extLst>
            </a:blip>
            <a:srcRect l="5237" t="2472" b="49039"/>
            <a:stretch/>
          </p:blipFill>
          <p:spPr>
            <a:xfrm>
              <a:off x="2921824" y="2508494"/>
              <a:ext cx="2933578" cy="2066603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B76B90-5DB5-46E5-9A42-D23EDAAFCA09}"/>
              </a:ext>
            </a:extLst>
          </p:cNvPr>
          <p:cNvGrpSpPr/>
          <p:nvPr/>
        </p:nvGrpSpPr>
        <p:grpSpPr>
          <a:xfrm>
            <a:off x="1266420" y="4831918"/>
            <a:ext cx="3100917" cy="1858115"/>
            <a:chOff x="5970881" y="4470392"/>
            <a:chExt cx="2933736" cy="2097063"/>
          </a:xfrm>
        </p:grpSpPr>
        <p:sp>
          <p:nvSpPr>
            <p:cNvPr id="29" name="Rounded Rectangle 67">
              <a:extLst>
                <a:ext uri="{FF2B5EF4-FFF2-40B4-BE49-F238E27FC236}">
                  <a16:creationId xmlns:a16="http://schemas.microsoft.com/office/drawing/2014/main" id="{F8983029-ACA6-4FCC-8A6A-B67CA151DCAA}"/>
                </a:ext>
              </a:extLst>
            </p:cNvPr>
            <p:cNvSpPr/>
            <p:nvPr/>
          </p:nvSpPr>
          <p:spPr>
            <a:xfrm>
              <a:off x="5998749" y="4508879"/>
              <a:ext cx="2905868" cy="1961898"/>
            </a:xfrm>
            <a:prstGeom prst="roundRect">
              <a:avLst>
                <a:gd name="adj" fmla="val 12430"/>
              </a:avLst>
            </a:prstGeom>
            <a:solidFill>
              <a:srgbClr val="FFEABB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AC8FAF9-9301-4210-A255-0AF4BD839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5901" y1="93220" x2="88509" y2="13136"/>
                          <a14:foregroundMark x1="6211" y1="12288" x2="64286" y2="87288"/>
                          <a14:foregroundMark x1="39130" y1="91102" x2="52795" y2="16949"/>
                          <a14:foregroundMark x1="5590" y1="83051" x2="9627" y2="15678"/>
                          <a14:foregroundMark x1="13665" y1="15254" x2="61491" y2="11017"/>
                          <a14:foregroundMark x1="3727" y1="12712" x2="7764" y2="5085"/>
                          <a14:foregroundMark x1="58385" y1="8475" x2="87578" y2="11864"/>
                          <a14:foregroundMark x1="94410" y1="14407" x2="94720" y2="92373"/>
                          <a14:foregroundMark x1="87578" y1="94915" x2="84161" y2="71186"/>
                          <a14:foregroundMark x1="13043" y1="91102" x2="54658" y2="86441"/>
                          <a14:foregroundMark x1="27329" y1="83898" x2="31366" y2="65678"/>
                          <a14:foregroundMark x1="12733" y1="82627" x2="24845" y2="58475"/>
                          <a14:foregroundMark x1="20807" y1="44492" x2="22981" y2="39831"/>
                          <a14:foregroundMark x1="60248" y1="8475" x2="89130" y2="8475"/>
                          <a14:foregroundMark x1="93789" y1="9746" x2="95963" y2="23729"/>
                          <a14:foregroundMark x1="77640" y1="6780" x2="90373" y2="7203"/>
                          <a14:foregroundMark x1="93789" y1="8051" x2="96894" y2="13136"/>
                          <a14:foregroundMark x1="60248" y1="7203" x2="63354" y2="7627"/>
                          <a14:foregroundMark x1="91304" y1="96186" x2="93789" y2="92373"/>
                          <a14:backgroundMark x1="99379" y1="13136" x2="99689" y2="872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70881" y="4470392"/>
              <a:ext cx="2805937" cy="2097063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DEA806F-393B-4E3A-9BB3-5F2118B967FF}"/>
              </a:ext>
            </a:extLst>
          </p:cNvPr>
          <p:cNvSpPr txBox="1"/>
          <p:nvPr/>
        </p:nvSpPr>
        <p:spPr>
          <a:xfrm>
            <a:off x="699247" y="325877"/>
            <a:ext cx="107935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Quan </a:t>
            </a:r>
            <a:r>
              <a:rPr lang="en-US" sz="5000" dirty="0" err="1"/>
              <a:t>sát</a:t>
            </a:r>
            <a:r>
              <a:rPr lang="en-US" sz="5000" dirty="0"/>
              <a:t> </a:t>
            </a:r>
            <a:r>
              <a:rPr lang="en-US" sz="5000" dirty="0" err="1"/>
              <a:t>tranh</a:t>
            </a:r>
            <a:r>
              <a:rPr lang="en-US" sz="5000" dirty="0"/>
              <a:t> </a:t>
            </a:r>
            <a:r>
              <a:rPr lang="en-US" sz="5000" dirty="0" err="1"/>
              <a:t>và</a:t>
            </a:r>
            <a:r>
              <a:rPr lang="en-US" sz="5000" dirty="0"/>
              <a:t> </a:t>
            </a:r>
            <a:r>
              <a:rPr lang="en-US" sz="5000" dirty="0" err="1"/>
              <a:t>đặt</a:t>
            </a:r>
            <a:r>
              <a:rPr lang="en-US" sz="5000" dirty="0"/>
              <a:t> </a:t>
            </a:r>
            <a:r>
              <a:rPr lang="en-US" sz="5000" dirty="0" err="1"/>
              <a:t>câu</a:t>
            </a:r>
            <a:r>
              <a:rPr lang="en-US" sz="5000" dirty="0"/>
              <a:t> </a:t>
            </a:r>
          </a:p>
          <a:p>
            <a:pPr algn="ctr"/>
            <a:r>
              <a:rPr lang="en-US" sz="5000" dirty="0" err="1"/>
              <a:t>về</a:t>
            </a:r>
            <a:r>
              <a:rPr lang="en-US" sz="5000" dirty="0"/>
              <a:t> </a:t>
            </a:r>
            <a:r>
              <a:rPr lang="en-US" sz="5000" dirty="0" err="1"/>
              <a:t>hoạt</a:t>
            </a:r>
            <a:r>
              <a:rPr lang="en-US" sz="5000" dirty="0"/>
              <a:t> </a:t>
            </a:r>
            <a:r>
              <a:rPr lang="en-US" sz="5000" dirty="0" err="1"/>
              <a:t>động</a:t>
            </a:r>
            <a:r>
              <a:rPr lang="en-US" sz="5000" dirty="0"/>
              <a:t> </a:t>
            </a:r>
            <a:r>
              <a:rPr lang="en-US" sz="5000" dirty="0" err="1"/>
              <a:t>và</a:t>
            </a:r>
            <a:r>
              <a:rPr lang="en-US" sz="5000" dirty="0"/>
              <a:t> </a:t>
            </a:r>
            <a:r>
              <a:rPr lang="en-US" sz="5000" dirty="0" err="1"/>
              <a:t>tính</a:t>
            </a:r>
            <a:r>
              <a:rPr lang="en-US" sz="5000" dirty="0"/>
              <a:t> </a:t>
            </a:r>
            <a:r>
              <a:rPr lang="en-US" sz="5000" dirty="0" err="1"/>
              <a:t>nết</a:t>
            </a:r>
            <a:r>
              <a:rPr lang="en-US" sz="5000" dirty="0"/>
              <a:t> </a:t>
            </a:r>
            <a:r>
              <a:rPr lang="en-US" sz="5000" dirty="0" err="1"/>
              <a:t>của</a:t>
            </a:r>
            <a:r>
              <a:rPr lang="en-US" sz="5000" dirty="0"/>
              <a:t> </a:t>
            </a:r>
            <a:r>
              <a:rPr lang="en-US" sz="5000" dirty="0" err="1"/>
              <a:t>bạn</a:t>
            </a:r>
            <a:r>
              <a:rPr lang="en-US" sz="5000" dirty="0"/>
              <a:t> </a:t>
            </a:r>
            <a:r>
              <a:rPr lang="en-US" sz="5000" dirty="0" err="1"/>
              <a:t>nhỏ</a:t>
            </a:r>
            <a:r>
              <a:rPr lang="en-US" sz="50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3481222-7A31-49AA-AFB3-14EAC7BB650F}"/>
              </a:ext>
            </a:extLst>
          </p:cNvPr>
          <p:cNvGrpSpPr/>
          <p:nvPr/>
        </p:nvGrpSpPr>
        <p:grpSpPr>
          <a:xfrm>
            <a:off x="371679" y="2527516"/>
            <a:ext cx="3242623" cy="1949800"/>
            <a:chOff x="2747512" y="4489222"/>
            <a:chExt cx="3107890" cy="2105943"/>
          </a:xfrm>
        </p:grpSpPr>
        <p:sp>
          <p:nvSpPr>
            <p:cNvPr id="5" name="Rounded Rectangle 66">
              <a:extLst>
                <a:ext uri="{FF2B5EF4-FFF2-40B4-BE49-F238E27FC236}">
                  <a16:creationId xmlns:a16="http://schemas.microsoft.com/office/drawing/2014/main" id="{B125CA49-EDF5-42C1-BABE-06A7583F717F}"/>
                </a:ext>
              </a:extLst>
            </p:cNvPr>
            <p:cNvSpPr/>
            <p:nvPr/>
          </p:nvSpPr>
          <p:spPr>
            <a:xfrm>
              <a:off x="2921824" y="4561244"/>
              <a:ext cx="2905868" cy="1961898"/>
            </a:xfrm>
            <a:prstGeom prst="roundRect">
              <a:avLst>
                <a:gd name="adj" fmla="val 12430"/>
              </a:avLst>
            </a:prstGeom>
            <a:solidFill>
              <a:srgbClr val="FFEABB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DDD1A0-78BD-4C9A-993A-0EFB1D7BC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730" b="99635" l="0" r="99239">
                          <a14:foregroundMark x1="11421" y1="94891" x2="14467" y2="95620"/>
                        </a14:backgroundRemoval>
                      </a14:imgEffect>
                    </a14:imgLayer>
                  </a14:imgProps>
                </a:ext>
              </a:extLst>
            </a:blip>
            <a:srcRect l="-408" t="50961" r="880" b="550"/>
            <a:stretch/>
          </p:blipFill>
          <p:spPr>
            <a:xfrm>
              <a:off x="2747512" y="4489222"/>
              <a:ext cx="3107890" cy="2105943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7DA3797-AF40-4B69-BD99-1983EA1EA276}"/>
              </a:ext>
            </a:extLst>
          </p:cNvPr>
          <p:cNvGrpSpPr/>
          <p:nvPr/>
        </p:nvGrpSpPr>
        <p:grpSpPr>
          <a:xfrm>
            <a:off x="378227" y="4686076"/>
            <a:ext cx="3382484" cy="1949800"/>
            <a:chOff x="5998749" y="2450304"/>
            <a:chExt cx="2905868" cy="2020088"/>
          </a:xfrm>
        </p:grpSpPr>
        <p:sp>
          <p:nvSpPr>
            <p:cNvPr id="8" name="Rounded Rectangle 65">
              <a:extLst>
                <a:ext uri="{FF2B5EF4-FFF2-40B4-BE49-F238E27FC236}">
                  <a16:creationId xmlns:a16="http://schemas.microsoft.com/office/drawing/2014/main" id="{E1977AA1-7978-4143-BFDE-0E0CA1864854}"/>
                </a:ext>
              </a:extLst>
            </p:cNvPr>
            <p:cNvSpPr/>
            <p:nvPr/>
          </p:nvSpPr>
          <p:spPr>
            <a:xfrm>
              <a:off x="5998749" y="2450304"/>
              <a:ext cx="2905868" cy="1961898"/>
            </a:xfrm>
            <a:prstGeom prst="roundRect">
              <a:avLst>
                <a:gd name="adj" fmla="val 12430"/>
              </a:avLst>
            </a:prstGeom>
            <a:solidFill>
              <a:srgbClr val="FFEABB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B0ABB1-4A41-49D1-B232-F9099551D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6" b="100000" l="1220" r="97561">
                          <a14:foregroundMark x1="7012" y1="46809" x2="87500" y2="5106"/>
                          <a14:foregroundMark x1="6402" y1="6809" x2="85061" y2="45319"/>
                          <a14:foregroundMark x1="10061" y1="56596" x2="84146" y2="94681"/>
                          <a14:foregroundMark x1="8537" y1="95957" x2="82317" y2="58298"/>
                          <a14:foregroundMark x1="10061" y1="56596" x2="74695" y2="55532"/>
                          <a14:foregroundMark x1="11280" y1="88723" x2="6098" y2="58298"/>
                          <a14:foregroundMark x1="6402" y1="94681" x2="4878" y2="58298"/>
                          <a14:foregroundMark x1="8537" y1="97660" x2="85671" y2="94255"/>
                          <a14:foregroundMark x1="85976" y1="96383" x2="75915" y2="59149"/>
                          <a14:foregroundMark x1="92378" y1="96170" x2="89939" y2="55957"/>
                          <a14:foregroundMark x1="69512" y1="98936" x2="69512" y2="95106"/>
                          <a14:foregroundMark x1="70732" y1="55957" x2="92378" y2="56170"/>
                          <a14:foregroundMark x1="94512" y1="90851" x2="93598" y2="56596"/>
                          <a14:foregroundMark x1="9146" y1="55106" x2="43293" y2="54468"/>
                          <a14:foregroundMark x1="25305" y1="54043" x2="36280" y2="54468"/>
                          <a14:foregroundMark x1="67988" y1="97447" x2="92073" y2="95532"/>
                          <a14:foregroundMark x1="44207" y1="98085" x2="55488" y2="97660"/>
                          <a14:foregroundMark x1="33841" y1="90426" x2="63415" y2="87872"/>
                          <a14:foregroundMark x1="53049" y1="94255" x2="52744" y2="78511"/>
                          <a14:foregroundMark x1="35366" y1="87234" x2="47866" y2="82979"/>
                          <a14:foregroundMark x1="36585" y1="88936" x2="63415" y2="85106"/>
                          <a14:foregroundMark x1="48171" y1="93830" x2="48171" y2="87234"/>
                          <a14:foregroundMark x1="23780" y1="76383" x2="35976" y2="65532"/>
                          <a14:foregroundMark x1="25610" y1="67447" x2="25610" y2="78298"/>
                          <a14:foregroundMark x1="86585" y1="98298" x2="94512" y2="93404"/>
                          <a14:backgroundMark x1="98780" y1="58511" x2="98476" y2="93830"/>
                          <a14:backgroundMark x1="12195" y1="99149" x2="62195" y2="99574"/>
                        </a14:backgroundRemoval>
                      </a14:imgEffect>
                    </a14:imgLayer>
                  </a14:imgProps>
                </a:ext>
              </a:extLst>
            </a:blip>
            <a:srcRect l="2459" t="52216" r="-2459" b="-343"/>
            <a:stretch/>
          </p:blipFill>
          <p:spPr>
            <a:xfrm>
              <a:off x="6001361" y="2480784"/>
              <a:ext cx="2872776" cy="198960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06BBC2-C6D7-4CA3-AFFE-A399635447FB}"/>
              </a:ext>
            </a:extLst>
          </p:cNvPr>
          <p:cNvGrpSpPr/>
          <p:nvPr/>
        </p:nvGrpSpPr>
        <p:grpSpPr>
          <a:xfrm>
            <a:off x="513385" y="460641"/>
            <a:ext cx="3100917" cy="1858115"/>
            <a:chOff x="5970881" y="4470392"/>
            <a:chExt cx="2933736" cy="2097063"/>
          </a:xfrm>
        </p:grpSpPr>
        <p:sp>
          <p:nvSpPr>
            <p:cNvPr id="11" name="Rounded Rectangle 67">
              <a:extLst>
                <a:ext uri="{FF2B5EF4-FFF2-40B4-BE49-F238E27FC236}">
                  <a16:creationId xmlns:a16="http://schemas.microsoft.com/office/drawing/2014/main" id="{50F21BA5-3259-4970-89D1-1037AD5DC89C}"/>
                </a:ext>
              </a:extLst>
            </p:cNvPr>
            <p:cNvSpPr/>
            <p:nvPr/>
          </p:nvSpPr>
          <p:spPr>
            <a:xfrm>
              <a:off x="5998749" y="4508879"/>
              <a:ext cx="2905868" cy="1961898"/>
            </a:xfrm>
            <a:prstGeom prst="roundRect">
              <a:avLst>
                <a:gd name="adj" fmla="val 12430"/>
              </a:avLst>
            </a:prstGeom>
            <a:solidFill>
              <a:srgbClr val="FFEABB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9AF46E-AE9C-4A71-9B68-9DD0D99F1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901" y1="93220" x2="88509" y2="13136"/>
                          <a14:foregroundMark x1="6211" y1="12288" x2="64286" y2="87288"/>
                          <a14:foregroundMark x1="39130" y1="91102" x2="52795" y2="16949"/>
                          <a14:foregroundMark x1="5590" y1="83051" x2="9627" y2="15678"/>
                          <a14:foregroundMark x1="13665" y1="15254" x2="61491" y2="11017"/>
                          <a14:foregroundMark x1="3727" y1="12712" x2="7764" y2="5085"/>
                          <a14:foregroundMark x1="58385" y1="8475" x2="87578" y2="11864"/>
                          <a14:foregroundMark x1="94410" y1="14407" x2="94720" y2="92373"/>
                          <a14:foregroundMark x1="87578" y1="94915" x2="84161" y2="71186"/>
                          <a14:foregroundMark x1="13043" y1="91102" x2="54658" y2="86441"/>
                          <a14:foregroundMark x1="27329" y1="83898" x2="31366" y2="65678"/>
                          <a14:foregroundMark x1="12733" y1="82627" x2="24845" y2="58475"/>
                          <a14:foregroundMark x1="20807" y1="44492" x2="22981" y2="39831"/>
                          <a14:foregroundMark x1="60248" y1="8475" x2="89130" y2="8475"/>
                          <a14:foregroundMark x1="93789" y1="9746" x2="95963" y2="23729"/>
                          <a14:foregroundMark x1="77640" y1="6780" x2="90373" y2="7203"/>
                          <a14:foregroundMark x1="93789" y1="8051" x2="96894" y2="13136"/>
                          <a14:foregroundMark x1="60248" y1="7203" x2="63354" y2="7627"/>
                          <a14:foregroundMark x1="91304" y1="96186" x2="93789" y2="92373"/>
                          <a14:backgroundMark x1="99379" y1="13136" x2="99689" y2="872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70881" y="4470392"/>
              <a:ext cx="2805937" cy="2097063"/>
            </a:xfrm>
            <a:prstGeom prst="rect">
              <a:avLst/>
            </a:prstGeom>
          </p:spPr>
        </p:pic>
      </p:grp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DF184010-4154-4375-AE0D-E2AA775195F6}"/>
              </a:ext>
            </a:extLst>
          </p:cNvPr>
          <p:cNvSpPr/>
          <p:nvPr/>
        </p:nvSpPr>
        <p:spPr>
          <a:xfrm>
            <a:off x="4299818" y="887433"/>
            <a:ext cx="7030946" cy="10045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   M: </a:t>
            </a:r>
            <a:r>
              <a:rPr lang="en-US" sz="2400" dirty="0"/>
              <a:t> –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chào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cô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lớp</a:t>
            </a:r>
            <a:r>
              <a:rPr lang="en-US" sz="2400" dirty="0"/>
              <a:t>.</a:t>
            </a:r>
          </a:p>
          <a:p>
            <a:pPr lvl="0" algn="ctr">
              <a:spcAft>
                <a:spcPts val="600"/>
              </a:spcAft>
            </a:pPr>
            <a:r>
              <a:rPr lang="en-US" sz="2400" dirty="0"/>
              <a:t> – </a:t>
            </a:r>
            <a:r>
              <a:rPr lang="en-US" sz="2400" dirty="0" err="1"/>
              <a:t>Bạn</a:t>
            </a:r>
            <a:r>
              <a:rPr lang="en-US" sz="2400" dirty="0"/>
              <a:t> Mai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lễ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phép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A42CF358-ABA9-450D-ABE8-2B76B21B5EFA}"/>
              </a:ext>
            </a:extLst>
          </p:cNvPr>
          <p:cNvSpPr/>
          <p:nvPr/>
        </p:nvSpPr>
        <p:spPr>
          <a:xfrm>
            <a:off x="4299818" y="3000150"/>
            <a:ext cx="7030946" cy="10045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   M: </a:t>
            </a:r>
            <a:r>
              <a:rPr lang="en-US" sz="2400" dirty="0"/>
              <a:t> – </a:t>
            </a:r>
            <a:r>
              <a:rPr lang="en-US" sz="2400" dirty="0" err="1"/>
              <a:t>Bạn</a:t>
            </a:r>
            <a:r>
              <a:rPr lang="en-US" sz="2400" dirty="0"/>
              <a:t> Nam </a:t>
            </a:r>
            <a:r>
              <a:rPr lang="en-US" sz="2400" dirty="0" err="1">
                <a:solidFill>
                  <a:srgbClr val="FF0000"/>
                </a:solidFill>
              </a:rPr>
              <a:t>đang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ăn</a:t>
            </a:r>
            <a:r>
              <a:rPr lang="en-US" sz="2400" dirty="0"/>
              <a:t>.</a:t>
            </a:r>
          </a:p>
          <a:p>
            <a:pPr lvl="0" algn="ctr">
              <a:spcAft>
                <a:spcPts val="600"/>
              </a:spcAft>
            </a:pPr>
            <a:r>
              <a:rPr lang="en-US" sz="2400" dirty="0"/>
              <a:t>               – </a:t>
            </a:r>
            <a:r>
              <a:rPr lang="en-US" sz="2400" dirty="0" err="1"/>
              <a:t>Bạn</a:t>
            </a:r>
            <a:r>
              <a:rPr lang="en-US" sz="2400" dirty="0"/>
              <a:t> Nam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chăm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việc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593901F1-B019-482A-A15A-215F80C3CA52}"/>
              </a:ext>
            </a:extLst>
          </p:cNvPr>
          <p:cNvSpPr/>
          <p:nvPr/>
        </p:nvSpPr>
        <p:spPr>
          <a:xfrm>
            <a:off x="4299818" y="5112867"/>
            <a:ext cx="7030946" cy="10045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 M: </a:t>
            </a:r>
            <a:r>
              <a:rPr lang="en-US" sz="2400" dirty="0"/>
              <a:t>– </a:t>
            </a:r>
            <a:r>
              <a:rPr lang="en-US" sz="2400" dirty="0" err="1"/>
              <a:t>Bạn</a:t>
            </a:r>
            <a:r>
              <a:rPr lang="en-US" sz="2400" dirty="0"/>
              <a:t> Minh </a:t>
            </a:r>
            <a:r>
              <a:rPr lang="en-US" sz="2400" dirty="0" err="1"/>
              <a:t>và</a:t>
            </a:r>
            <a:r>
              <a:rPr lang="en-US" sz="2400" dirty="0"/>
              <a:t> Nam </a:t>
            </a:r>
            <a:r>
              <a:rPr lang="en-US" sz="2400" dirty="0" err="1">
                <a:solidFill>
                  <a:srgbClr val="FF0000"/>
                </a:solidFill>
              </a:rPr>
              <a:t>đang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chơi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cờ</a:t>
            </a:r>
            <a:r>
              <a:rPr lang="en-US" sz="2400" dirty="0"/>
              <a:t>.</a:t>
            </a:r>
          </a:p>
          <a:p>
            <a:pPr lvl="0" algn="ctr">
              <a:spcAft>
                <a:spcPts val="600"/>
              </a:spcAft>
            </a:pPr>
            <a:r>
              <a:rPr lang="en-US" sz="2400" dirty="0"/>
              <a:t>  – Hai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tập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trung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935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DF184010-4154-4375-AE0D-E2AA775195F6}"/>
              </a:ext>
            </a:extLst>
          </p:cNvPr>
          <p:cNvSpPr/>
          <p:nvPr/>
        </p:nvSpPr>
        <p:spPr>
          <a:xfrm>
            <a:off x="4299818" y="887433"/>
            <a:ext cx="7030946" cy="10045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   M: 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– </a:t>
            </a:r>
            <a:r>
              <a:rPr lang="en-US" sz="2400" b="1" dirty="0" err="1">
                <a:solidFill>
                  <a:srgbClr val="FF0000"/>
                </a:solidFill>
              </a:rPr>
              <a:t>B</a:t>
            </a:r>
            <a:r>
              <a:rPr lang="en-US" sz="2400" dirty="0" err="1">
                <a:solidFill>
                  <a:srgbClr val="7030A0"/>
                </a:solidFill>
              </a:rPr>
              <a:t>ạn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</a:t>
            </a:r>
            <a:r>
              <a:rPr lang="en-US" sz="2400" dirty="0" err="1">
                <a:solidFill>
                  <a:srgbClr val="7030A0"/>
                </a:solidFill>
              </a:rPr>
              <a:t>oa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chào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cô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vào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lớp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 lvl="0" algn="ctr">
              <a:spcAft>
                <a:spcPts val="600"/>
              </a:spcAft>
            </a:pPr>
            <a:r>
              <a:rPr lang="en-US" sz="2400" dirty="0">
                <a:solidFill>
                  <a:srgbClr val="7030A0"/>
                </a:solidFill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</a:rPr>
              <a:t>B</a:t>
            </a:r>
            <a:r>
              <a:rPr lang="en-US" sz="2400" dirty="0" err="1">
                <a:solidFill>
                  <a:srgbClr val="7030A0"/>
                </a:solidFill>
              </a:rPr>
              <a:t>ạn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7030A0"/>
                </a:solidFill>
              </a:rPr>
              <a:t>ai </a:t>
            </a:r>
            <a:r>
              <a:rPr lang="en-US" sz="2400" dirty="0" err="1">
                <a:solidFill>
                  <a:srgbClr val="7030A0"/>
                </a:solidFill>
              </a:rPr>
              <a:t>rất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lễ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phép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A42CF358-ABA9-450D-ABE8-2B76B21B5EFA}"/>
              </a:ext>
            </a:extLst>
          </p:cNvPr>
          <p:cNvSpPr/>
          <p:nvPr/>
        </p:nvSpPr>
        <p:spPr>
          <a:xfrm>
            <a:off x="4299818" y="3000150"/>
            <a:ext cx="7030946" cy="10045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   M: 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– </a:t>
            </a:r>
            <a:r>
              <a:rPr lang="en-US" sz="2400" b="1" dirty="0" err="1">
                <a:solidFill>
                  <a:srgbClr val="FF0000"/>
                </a:solidFill>
              </a:rPr>
              <a:t>B</a:t>
            </a:r>
            <a:r>
              <a:rPr lang="en-US" sz="2400" dirty="0" err="1">
                <a:solidFill>
                  <a:srgbClr val="7030A0"/>
                </a:solidFill>
              </a:rPr>
              <a:t>ạn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7030A0"/>
                </a:solidFill>
              </a:rPr>
              <a:t>am </a:t>
            </a:r>
            <a:r>
              <a:rPr lang="en-US" sz="2400" dirty="0" err="1">
                <a:solidFill>
                  <a:srgbClr val="7030A0"/>
                </a:solidFill>
              </a:rPr>
              <a:t>đang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cho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gà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ăn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 lvl="0" algn="ctr">
              <a:spcAft>
                <a:spcPts val="600"/>
              </a:spcAft>
            </a:pPr>
            <a:r>
              <a:rPr lang="en-US" sz="2400" dirty="0">
                <a:solidFill>
                  <a:srgbClr val="7030A0"/>
                </a:solidFill>
              </a:rPr>
              <a:t>               – </a:t>
            </a:r>
            <a:r>
              <a:rPr lang="en-US" sz="2400" b="1" dirty="0" err="1">
                <a:solidFill>
                  <a:srgbClr val="FF0000"/>
                </a:solidFill>
              </a:rPr>
              <a:t>B</a:t>
            </a:r>
            <a:r>
              <a:rPr lang="en-US" sz="2400" dirty="0" err="1">
                <a:solidFill>
                  <a:srgbClr val="7030A0"/>
                </a:solidFill>
              </a:rPr>
              <a:t>ạn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7030A0"/>
                </a:solidFill>
              </a:rPr>
              <a:t>am </a:t>
            </a:r>
            <a:r>
              <a:rPr lang="en-US" sz="2400" dirty="0" err="1">
                <a:solidFill>
                  <a:srgbClr val="7030A0"/>
                </a:solidFill>
              </a:rPr>
              <a:t>rất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chăm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làm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593901F1-B019-482A-A15A-215F80C3CA52}"/>
              </a:ext>
            </a:extLst>
          </p:cNvPr>
          <p:cNvSpPr/>
          <p:nvPr/>
        </p:nvSpPr>
        <p:spPr>
          <a:xfrm>
            <a:off x="4299818" y="5112867"/>
            <a:ext cx="7030946" cy="10045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 M: </a:t>
            </a:r>
            <a:r>
              <a:rPr lang="en-US" sz="2400" dirty="0">
                <a:solidFill>
                  <a:srgbClr val="7030A0"/>
                </a:solidFill>
              </a:rPr>
              <a:t>– </a:t>
            </a:r>
            <a:r>
              <a:rPr lang="en-US" sz="2400" b="1" dirty="0" err="1">
                <a:solidFill>
                  <a:srgbClr val="FF0000"/>
                </a:solidFill>
              </a:rPr>
              <a:t>B</a:t>
            </a:r>
            <a:r>
              <a:rPr lang="en-US" sz="2400" dirty="0" err="1">
                <a:solidFill>
                  <a:srgbClr val="7030A0"/>
                </a:solidFill>
              </a:rPr>
              <a:t>ạn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7030A0"/>
                </a:solidFill>
              </a:rPr>
              <a:t>inh </a:t>
            </a:r>
            <a:r>
              <a:rPr lang="en-US" sz="2400" dirty="0" err="1">
                <a:solidFill>
                  <a:srgbClr val="7030A0"/>
                </a:solidFill>
              </a:rPr>
              <a:t>và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7030A0"/>
                </a:solidFill>
              </a:rPr>
              <a:t>am </a:t>
            </a:r>
            <a:r>
              <a:rPr lang="en-US" sz="2400" dirty="0" err="1">
                <a:solidFill>
                  <a:srgbClr val="7030A0"/>
                </a:solidFill>
              </a:rPr>
              <a:t>đang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chơi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cờ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lvl="0" algn="ctr">
              <a:spcAft>
                <a:spcPts val="600"/>
              </a:spcAft>
            </a:pPr>
            <a:r>
              <a:rPr lang="en-US" sz="2400" dirty="0">
                <a:solidFill>
                  <a:srgbClr val="7030A0"/>
                </a:solidFill>
              </a:rPr>
              <a:t>  – </a:t>
            </a: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dirty="0">
                <a:solidFill>
                  <a:srgbClr val="7030A0"/>
                </a:solidFill>
              </a:rPr>
              <a:t>ai </a:t>
            </a:r>
            <a:r>
              <a:rPr lang="en-US" sz="2400" dirty="0" err="1">
                <a:solidFill>
                  <a:srgbClr val="7030A0"/>
                </a:solidFill>
              </a:rPr>
              <a:t>bạn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rất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tập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trung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A76B86-796A-4271-9A4A-3DF2E1539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" y="1389698"/>
            <a:ext cx="4225434" cy="422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6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38985" y="1274564"/>
            <a:ext cx="8570794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Dặn</a:t>
            </a:r>
            <a:r>
              <a:rPr lang="en-US" sz="7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7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dò</a:t>
            </a:r>
            <a:r>
              <a:rPr lang="en-US" sz="7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</a:p>
          <a:p>
            <a:pPr algn="ctr"/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64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4188" y="1894749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4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Vector khung nền trẻ em | Thư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31" y="365632"/>
            <a:ext cx="8352928" cy="649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38585" y="2187427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4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7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3704" y="573559"/>
            <a:ext cx="752723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u="sng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Mục</a:t>
            </a:r>
            <a:r>
              <a:rPr lang="en-US" sz="6000" b="1" u="sng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000" b="1" u="sng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tiêu</a:t>
            </a:r>
            <a:r>
              <a:rPr lang="en-US" sz="6000" b="1" u="sng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</a:t>
            </a:r>
            <a:endParaRPr lang="en-US" sz="6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ctr"/>
            <a:r>
              <a:rPr lang="en-US" sz="5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Biết</a:t>
            </a:r>
            <a:r>
              <a:rPr lang="en-US" sz="5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 </a:t>
            </a:r>
            <a:r>
              <a:rPr lang="en-US" sz="5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tìm</a:t>
            </a:r>
            <a:r>
              <a:rPr lang="en-US" sz="5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 </a:t>
            </a:r>
            <a:r>
              <a:rPr lang="en-US" sz="5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từ</a:t>
            </a:r>
            <a:r>
              <a:rPr lang="en-US" sz="5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 </a:t>
            </a:r>
          </a:p>
          <a:p>
            <a:pPr algn="ctr"/>
            <a:r>
              <a:rPr lang="en-US" sz="5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và</a:t>
            </a:r>
            <a:r>
              <a:rPr lang="en-US" sz="5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 </a:t>
            </a:r>
            <a:r>
              <a:rPr lang="en-US" sz="5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đặt</a:t>
            </a:r>
            <a:r>
              <a:rPr lang="en-US" sz="5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 </a:t>
            </a:r>
            <a:r>
              <a:rPr lang="en-US" sz="5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câu</a:t>
            </a:r>
            <a:r>
              <a:rPr lang="en-US" sz="5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 </a:t>
            </a:r>
            <a:r>
              <a:rPr lang="en-US" sz="5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với</a:t>
            </a:r>
            <a:r>
              <a:rPr lang="en-US" sz="5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 </a:t>
            </a:r>
            <a:r>
              <a:rPr lang="en-US" sz="5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từ</a:t>
            </a:r>
            <a:r>
              <a:rPr lang="en-US" sz="5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 </a:t>
            </a:r>
            <a:r>
              <a:rPr lang="en-US" sz="5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tìm</a:t>
            </a:r>
            <a:r>
              <a:rPr lang="en-US" sz="5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 </a:t>
            </a:r>
            <a:r>
              <a:rPr lang="en-US" sz="5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</a:rPr>
              <a:t>được</a:t>
            </a:r>
            <a:endParaRPr lang="en-US" sz="5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FF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2532" y="3684192"/>
            <a:ext cx="77068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</a:t>
            </a:r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động</a:t>
            </a:r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1: </a:t>
            </a:r>
            <a:r>
              <a:rPr lang="en-US" sz="4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Vui</a:t>
            </a:r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 </a:t>
            </a:r>
            <a:r>
              <a:rPr lang="en-US" sz="4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cùng</a:t>
            </a:r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 </a:t>
            </a:r>
            <a:r>
              <a:rPr lang="en-US" sz="4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từ</a:t>
            </a:r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 </a:t>
            </a:r>
            <a:r>
              <a:rPr lang="en-US" sz="4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ngữ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1802" y="5071278"/>
            <a:ext cx="68898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</a:t>
            </a:r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động</a:t>
            </a:r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2: </a:t>
            </a:r>
            <a:r>
              <a:rPr lang="en-US" sz="4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Cây</a:t>
            </a:r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 </a:t>
            </a:r>
            <a:r>
              <a:rPr lang="en-US" sz="4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bút</a:t>
            </a:r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 </a:t>
            </a:r>
            <a:r>
              <a:rPr lang="en-US" sz="4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vàng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66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7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C6EAEC-45B8-407B-9A97-BCFBB2ADB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18"/>
            <a:ext cx="12192000" cy="69176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66" y="365125"/>
            <a:ext cx="11451101" cy="191384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đoán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xem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bạn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nhỏ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làm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gì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nhé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!</a:t>
            </a:r>
          </a:p>
        </p:txBody>
      </p:sp>
      <p:pic>
        <p:nvPicPr>
          <p:cNvPr id="4" name="Hong-Dam-Dau-Be-Nhu-Quynh - 1">
            <a:hlinkClick r:id="" action="ppaction://media"/>
            <a:extLst>
              <a:ext uri="{FF2B5EF4-FFF2-40B4-BE49-F238E27FC236}">
                <a16:creationId xmlns:a16="http://schemas.microsoft.com/office/drawing/2014/main" id="{2EA236EA-6A9C-47BF-AC01-A5891985A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1305" y="56288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6282" y="2241177"/>
            <a:ext cx="86240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</a:t>
            </a:r>
            <a:r>
              <a:rPr lang="en-US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7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động</a:t>
            </a:r>
            <a:r>
              <a:rPr lang="en-US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1: </a:t>
            </a:r>
          </a:p>
          <a:p>
            <a:pPr algn="ctr"/>
            <a:r>
              <a:rPr lang="en-US" sz="7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Vui</a:t>
            </a:r>
            <a:r>
              <a:rPr lang="en-US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 </a:t>
            </a:r>
            <a:r>
              <a:rPr lang="en-US" sz="7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cùng</a:t>
            </a:r>
            <a:r>
              <a:rPr lang="en-US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 </a:t>
            </a:r>
            <a:r>
              <a:rPr lang="en-US" sz="7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từ</a:t>
            </a:r>
            <a:r>
              <a:rPr lang="en-US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 </a:t>
            </a:r>
            <a:r>
              <a:rPr lang="en-US" sz="7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ngữ</a:t>
            </a:r>
            <a:endParaRPr lang="en-US" sz="7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66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248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4DE6-5469-47A6-B214-83358B38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190" y="847794"/>
            <a:ext cx="7139609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259A-1C84-4D68-9D6D-DC301BA59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574" y="2796209"/>
            <a:ext cx="7855225" cy="33807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eriod"/>
            </a:pP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3E3598-E85D-40C2-91D2-AC278810CD53}"/>
              </a:ext>
            </a:extLst>
          </p:cNvPr>
          <p:cNvCxnSpPr/>
          <p:nvPr/>
        </p:nvCxnSpPr>
        <p:spPr>
          <a:xfrm>
            <a:off x="5314121" y="5420138"/>
            <a:ext cx="12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B62BB-1DEE-4152-B5F3-43399D32BD73}"/>
              </a:ext>
            </a:extLst>
          </p:cNvPr>
          <p:cNvCxnSpPr>
            <a:cxnSpLocks/>
          </p:cNvCxnSpPr>
          <p:nvPr/>
        </p:nvCxnSpPr>
        <p:spPr>
          <a:xfrm>
            <a:off x="5314121" y="4446104"/>
            <a:ext cx="1630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52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75944" y="2702349"/>
            <a:ext cx="3352801" cy="3758966"/>
            <a:chOff x="762196" y="315288"/>
            <a:chExt cx="4129549" cy="482821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rgbClr val="9FD9E5"/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32033" y="2702349"/>
            <a:ext cx="3321567" cy="3758966"/>
            <a:chOff x="762196" y="303418"/>
            <a:chExt cx="4129549" cy="484008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03418"/>
              <a:ext cx="4129549" cy="174660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rgbClr val="DABDE1"/>
            </a:solidFill>
            <a:ln w="25400" cap="flat" cmpd="sng" algn="ctr">
              <a:solidFill>
                <a:srgbClr val="CFA9D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1018" y="30493"/>
            <a:ext cx="1662144" cy="1204686"/>
          </a:xfrm>
          <a:prstGeom prst="rect">
            <a:avLst/>
          </a:prstGeom>
        </p:spPr>
      </p:pic>
      <p:pic>
        <p:nvPicPr>
          <p:cNvPr id="20" name="图片 1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605" y="5594975"/>
            <a:ext cx="12197080" cy="13385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84036" y="2994101"/>
            <a:ext cx="3070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FF"/>
                </a:solidFill>
              </a:rPr>
              <a:t>Hoạt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động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FFFF"/>
                </a:solidFill>
              </a:rPr>
              <a:t>của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trẻ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em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48221" y="3039510"/>
            <a:ext cx="3481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FFFF"/>
                </a:solidFill>
              </a:rPr>
              <a:t>Tính nết</a:t>
            </a:r>
          </a:p>
          <a:p>
            <a:pPr algn="ctr"/>
            <a:r>
              <a:rPr lang="en-US" sz="3200" b="1">
                <a:solidFill>
                  <a:srgbClr val="FFFFFF"/>
                </a:solidFill>
              </a:rPr>
              <a:t>của trẻ em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56474" y="4314013"/>
            <a:ext cx="2617694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M: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học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bài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779934" y="4378053"/>
            <a:ext cx="2617694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99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M: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A052B2"/>
                </a:solidFill>
              </a:rPr>
              <a:t>chăm</a:t>
            </a:r>
            <a:r>
              <a:rPr lang="en-US" sz="2800" dirty="0">
                <a:solidFill>
                  <a:srgbClr val="A052B2"/>
                </a:solidFill>
              </a:rPr>
              <a:t> </a:t>
            </a:r>
            <a:r>
              <a:rPr lang="en-US" sz="2800" dirty="0" err="1">
                <a:solidFill>
                  <a:srgbClr val="A052B2"/>
                </a:solidFill>
              </a:rPr>
              <a:t>chỉ</a:t>
            </a:r>
            <a:endParaRPr lang="en-US" sz="2800" dirty="0">
              <a:solidFill>
                <a:srgbClr val="A052B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7141" y="1873042"/>
            <a:ext cx="9977717" cy="612934"/>
          </a:xfrm>
          <a:prstGeom prst="roundRect">
            <a:avLst/>
          </a:prstGeom>
          <a:solidFill>
            <a:schemeClr val="bg1">
              <a:alpha val="78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0000"/>
                </a:solidFill>
              </a:rPr>
              <a:t>Em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tìm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và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viết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vào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mỗi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nhà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thêm</a:t>
            </a:r>
            <a:r>
              <a:rPr lang="en-US" sz="3000" b="1" dirty="0">
                <a:solidFill>
                  <a:srgbClr val="000000"/>
                </a:solidFill>
              </a:rPr>
              <a:t> 2 </a:t>
            </a:r>
            <a:r>
              <a:rPr lang="en-US" sz="3000" b="1" dirty="0" err="1">
                <a:solidFill>
                  <a:srgbClr val="000000"/>
                </a:solidFill>
              </a:rPr>
              <a:t>từ</a:t>
            </a:r>
            <a:r>
              <a:rPr lang="en-US" sz="3000" b="1" dirty="0">
                <a:solidFill>
                  <a:srgbClr val="000000"/>
                </a:solidFill>
              </a:rPr>
              <a:t>  </a:t>
            </a:r>
            <a:r>
              <a:rPr lang="en-US" sz="3000" b="1" dirty="0" err="1">
                <a:solidFill>
                  <a:srgbClr val="000000"/>
                </a:solidFill>
              </a:rPr>
              <a:t>nhé</a:t>
            </a:r>
            <a:r>
              <a:rPr lang="en-US" sz="3000" b="1" dirty="0">
                <a:solidFill>
                  <a:srgbClr val="000000"/>
                </a:solidFill>
              </a:rPr>
              <a:t>!</a:t>
            </a:r>
            <a:endParaRPr lang="vi-VN" sz="3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75">
                        <a14:foregroundMark x1="5000" y1="24384" x2="45375" y2="85222"/>
                        <a14:foregroundMark x1="10125" y1="75123" x2="38000" y2="56897"/>
                        <a14:foregroundMark x1="5375" y1="66995" x2="12250" y2="99261"/>
                        <a14:foregroundMark x1="16375" y1="94828" x2="83750" y2="93350"/>
                        <a14:foregroundMark x1="48750" y1="84483" x2="93875" y2="73399"/>
                        <a14:foregroundMark x1="96500" y1="63793" x2="95125" y2="90887"/>
                        <a14:foregroundMark x1="82750" y1="83744" x2="95625" y2="98276"/>
                        <a14:foregroundMark x1="56000" y1="42365" x2="65000" y2="60099"/>
                        <a14:foregroundMark x1="61500" y1="30049" x2="64625" y2="48030"/>
                        <a14:foregroundMark x1="66000" y1="53448" x2="74875" y2="43842"/>
                        <a14:foregroundMark x1="74750" y1="21182" x2="78500" y2="23645"/>
                        <a14:foregroundMark x1="26000" y1="54433" x2="36375" y2="39409"/>
                        <a14:foregroundMark x1="13750" y1="54187" x2="17750" y2="52217"/>
                        <a14:foregroundMark x1="18500" y1="82759" x2="42125" y2="71429"/>
                        <a14:foregroundMark x1="40750" y1="65271" x2="52250" y2="68966"/>
                        <a14:foregroundMark x1="44125" y1="42857" x2="45750" y2="48276"/>
                        <a14:foregroundMark x1="8125" y1="24138" x2="19125" y2="26847"/>
                        <a14:foregroundMark x1="4000" y1="49754" x2="5500" y2="27340"/>
                        <a14:backgroundMark x1="22750" y1="55911" x2="23375" y2="48768"/>
                        <a14:backgroundMark x1="24125" y1="54680" x2="24125" y2="50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186" y="5658788"/>
            <a:ext cx="2511877" cy="1274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8676" y="724776"/>
            <a:ext cx="5590517" cy="110347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EEBBDEF-DE53-47C2-92BF-2B4ADF0AA40B}"/>
              </a:ext>
            </a:extLst>
          </p:cNvPr>
          <p:cNvSpPr txBox="1"/>
          <p:nvPr/>
        </p:nvSpPr>
        <p:spPr>
          <a:xfrm>
            <a:off x="122592" y="-71916"/>
            <a:ext cx="35350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75900" y="1383740"/>
            <a:ext cx="4152845" cy="5227451"/>
            <a:chOff x="762196" y="494920"/>
            <a:chExt cx="4129549" cy="514668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494920"/>
              <a:ext cx="4129549" cy="155510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135623" y="2061303"/>
              <a:ext cx="3372660" cy="3580306"/>
            </a:xfrm>
            <a:prstGeom prst="rect">
              <a:avLst/>
            </a:prstGeom>
            <a:solidFill>
              <a:srgbClr val="9FD9E5"/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82393" y="1383740"/>
            <a:ext cx="4114158" cy="5233539"/>
            <a:chOff x="762196" y="472692"/>
            <a:chExt cx="4129549" cy="481427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472692"/>
              <a:ext cx="4129549" cy="143113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135620" y="1909421"/>
              <a:ext cx="3372660" cy="3377550"/>
            </a:xfrm>
            <a:prstGeom prst="rect">
              <a:avLst/>
            </a:prstGeom>
            <a:solidFill>
              <a:srgbClr val="DABDE1"/>
            </a:solidFill>
            <a:ln w="25400" cap="flat" cmpd="sng" algn="ctr">
              <a:solidFill>
                <a:srgbClr val="CFA9D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pic>
        <p:nvPicPr>
          <p:cNvPr id="20" name="图片 1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605" y="5758543"/>
            <a:ext cx="12197080" cy="11750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45902" y="1787456"/>
            <a:ext cx="3802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FF"/>
                </a:solidFill>
              </a:rPr>
              <a:t>Hoạt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động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FFFF"/>
                </a:solidFill>
              </a:rPr>
              <a:t>của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trẻ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em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8579" y="1785132"/>
            <a:ext cx="4311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3200" b="1" ker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  <a:sym typeface="Arial"/>
              </a:rPr>
              <a:t>Tính nết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3200" b="1" ker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  <a:sym typeface="Arial"/>
              </a:rPr>
              <a:t>của trẻ em</a:t>
            </a:r>
            <a:endParaRPr lang="pt-BR" sz="3200" b="1" kern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  <a:sym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26113" y="3003057"/>
            <a:ext cx="3242327" cy="7463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</a:rPr>
              <a:t>học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bài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813306" y="3003057"/>
            <a:ext cx="3242327" cy="7747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99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A052B2"/>
                </a:solidFill>
              </a:rPr>
              <a:t>chăm chỉ</a:t>
            </a:r>
            <a:endParaRPr lang="en-US" sz="2800" dirty="0">
              <a:solidFill>
                <a:srgbClr val="A052B2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126113" y="3785625"/>
            <a:ext cx="3242327" cy="7463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đi học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126112" y="4567006"/>
            <a:ext cx="3242327" cy="7463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làm việc nhà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26112" y="5348387"/>
            <a:ext cx="3242327" cy="7463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chơi cờ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813305" y="3800562"/>
            <a:ext cx="3242327" cy="7747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99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A052B2"/>
                </a:solidFill>
              </a:rPr>
              <a:t>ngoan ngoãn</a:t>
            </a:r>
            <a:endParaRPr lang="en-US" sz="2800" dirty="0">
              <a:solidFill>
                <a:srgbClr val="A052B2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813304" y="4598067"/>
            <a:ext cx="3242327" cy="7747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99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A052B2"/>
                </a:solidFill>
              </a:rPr>
              <a:t>cẩn thận</a:t>
            </a:r>
            <a:endParaRPr lang="en-US" sz="2800" dirty="0">
              <a:solidFill>
                <a:srgbClr val="A052B2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813303" y="5395572"/>
            <a:ext cx="3242327" cy="7747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99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A052B2"/>
                </a:solidFill>
              </a:rPr>
              <a:t>vui vẻ</a:t>
            </a:r>
            <a:endParaRPr lang="en-US" sz="2800" dirty="0">
              <a:solidFill>
                <a:srgbClr val="A052B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3367" y="144274"/>
            <a:ext cx="6261135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4823" y="2090462"/>
            <a:ext cx="681317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</a:t>
            </a:r>
            <a:r>
              <a:rPr lang="en-US" sz="7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7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động</a:t>
            </a:r>
            <a:r>
              <a:rPr lang="en-US" sz="7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2: </a:t>
            </a:r>
          </a:p>
          <a:p>
            <a:pPr algn="ctr"/>
            <a:r>
              <a:rPr lang="en-US" sz="7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Cây</a:t>
            </a:r>
            <a:r>
              <a:rPr lang="en-US" sz="7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 </a:t>
            </a:r>
            <a:r>
              <a:rPr lang="en-US" sz="7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bút</a:t>
            </a:r>
            <a:r>
              <a:rPr lang="en-US" sz="7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 </a:t>
            </a:r>
            <a:r>
              <a:rPr lang="en-US" sz="7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vàng</a:t>
            </a:r>
            <a:endParaRPr lang="en-US" sz="7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66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678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4DE6-5469-47A6-B214-83358B38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190" y="847794"/>
            <a:ext cx="7139609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259A-1C84-4D68-9D6D-DC301BA59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3267007"/>
            <a:ext cx="8998226" cy="93393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0" indent="0" algn="ctr">
              <a:buNone/>
            </a:pP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5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445</Words>
  <Application>Microsoft Office PowerPoint</Application>
  <PresentationFormat>Widescreen</PresentationFormat>
  <Paragraphs>81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Sylfaen</vt:lpstr>
      <vt:lpstr>Times New Roman</vt:lpstr>
      <vt:lpstr>Office Theme</vt:lpstr>
      <vt:lpstr>PowerPoint Presentation</vt:lpstr>
      <vt:lpstr>PowerPoint Presentation</vt:lpstr>
      <vt:lpstr>Em đoán xem các bạn nhỏ làm gì nhé!</vt:lpstr>
      <vt:lpstr>PowerPoint Presentation</vt:lpstr>
      <vt:lpstr>Bài 3 trang 15</vt:lpstr>
      <vt:lpstr>PowerPoint Presentation</vt:lpstr>
      <vt:lpstr>PowerPoint Presentation</vt:lpstr>
      <vt:lpstr>PowerPoint Presentation</vt:lpstr>
      <vt:lpstr>Bài 4 trang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AnnaRosa</dc:creator>
  <cp:lastModifiedBy>My Hai</cp:lastModifiedBy>
  <cp:revision>56</cp:revision>
  <dcterms:created xsi:type="dcterms:W3CDTF">2021-08-18T07:56:05Z</dcterms:created>
  <dcterms:modified xsi:type="dcterms:W3CDTF">2021-09-07T03:35:40Z</dcterms:modified>
</cp:coreProperties>
</file>